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43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0"/>
    <p:restoredTop sz="94694"/>
  </p:normalViewPr>
  <p:slideViewPr>
    <p:cSldViewPr snapToGrid="0">
      <p:cViewPr varScale="1">
        <p:scale>
          <a:sx n="110" d="100"/>
          <a:sy n="110" d="100"/>
        </p:scale>
        <p:origin x="12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F2511-3074-8E45-A368-0F20A9EE4A92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28CA-C23B-564D-8B04-AF1C65C865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7203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F2511-3074-8E45-A368-0F20A9EE4A92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28CA-C23B-564D-8B04-AF1C65C865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0775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F2511-3074-8E45-A368-0F20A9EE4A92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28CA-C23B-564D-8B04-AF1C65C865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7821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F2511-3074-8E45-A368-0F20A9EE4A92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28CA-C23B-564D-8B04-AF1C65C865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43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F2511-3074-8E45-A368-0F20A9EE4A92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28CA-C23B-564D-8B04-AF1C65C865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5609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F2511-3074-8E45-A368-0F20A9EE4A92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28CA-C23B-564D-8B04-AF1C65C865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517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F2511-3074-8E45-A368-0F20A9EE4A92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28CA-C23B-564D-8B04-AF1C65C865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3420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F2511-3074-8E45-A368-0F20A9EE4A92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28CA-C23B-564D-8B04-AF1C65C865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9832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F2511-3074-8E45-A368-0F20A9EE4A92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28CA-C23B-564D-8B04-AF1C65C865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7320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F2511-3074-8E45-A368-0F20A9EE4A92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28CA-C23B-564D-8B04-AF1C65C865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2391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F2511-3074-8E45-A368-0F20A9EE4A92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728CA-C23B-564D-8B04-AF1C65C865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1605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F2511-3074-8E45-A368-0F20A9EE4A92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4728CA-C23B-564D-8B04-AF1C65C865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9415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kumimoji="1"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ankenshin50.mhlw.go.jp/susume/2009/contents3.html" TargetMode="External"/><Relationship Id="rId3" Type="http://schemas.openxmlformats.org/officeDocument/2006/relationships/hyperlink" Target="https://www.gankenshin50.mhlw.go.jp/susume/2016/contents2.html" TargetMode="External"/><Relationship Id="rId7" Type="http://schemas.openxmlformats.org/officeDocument/2006/relationships/hyperlink" Target="https://www.mhlw.go.jp/stf/houdou_kouhou/kouhou_shuppan/magazine/202301_00001.html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ganjoho.jp/public/pre_scr/cause_prevention/factor.html" TargetMode="External"/><Relationship Id="rId5" Type="http://schemas.openxmlformats.org/officeDocument/2006/relationships/hyperlink" Target="https://ganjoho.jp/reg_stat/statistics/stat/summary.html" TargetMode="External"/><Relationship Id="rId4" Type="http://schemas.openxmlformats.org/officeDocument/2006/relationships/hyperlink" Target="https://www.jcancer.jp/about_cancer_and_knowledge/5%E3%81%A4%E3%81%AE%E3%81%8C%E3%82%93" TargetMode="External"/><Relationship Id="rId9" Type="http://schemas.openxmlformats.org/officeDocument/2006/relationships/hyperlink" Target="https://www.mhlw.go.jp/stf/seisakunitsuite/bunya/0000059490.html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62DE3275-660A-267B-A553-AE2422F88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215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9211E05-3155-5171-5E9F-647C3D696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3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BFAE249-0098-2C2A-76EB-3FEB8CC20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848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7D9CC02-E477-3D32-771B-F433CE91D9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965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6A9AA34-C438-B95A-C297-1F53617E1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53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5B8AD35-6C9A-7CA2-96D4-2AF3DB1C76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9579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0A6F5D5-5D0C-9E46-39A9-8EA689FEE7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693744" cy="7560000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89DC48C-8600-5C9D-B82B-C9D40714EFF8}"/>
              </a:ext>
            </a:extLst>
          </p:cNvPr>
          <p:cNvSpPr txBox="1"/>
          <p:nvPr/>
        </p:nvSpPr>
        <p:spPr>
          <a:xfrm>
            <a:off x="1650671" y="2814452"/>
            <a:ext cx="417102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solidFill>
                  <a:srgbClr val="5A4397"/>
                </a:solidFill>
              </a:rPr>
              <a:t>★</a:t>
            </a:r>
            <a:r>
              <a:rPr kumimoji="1" lang="en-US" altLang="ja-JP" sz="1200" dirty="0">
                <a:solidFill>
                  <a:srgbClr val="5A4397"/>
                </a:solidFill>
              </a:rPr>
              <a:t>1</a:t>
            </a:r>
          </a:p>
          <a:p>
            <a:endParaRPr kumimoji="1" lang="en-US" altLang="ja-JP" sz="1200" dirty="0">
              <a:solidFill>
                <a:srgbClr val="5A4397"/>
              </a:solidFill>
            </a:endParaRPr>
          </a:p>
          <a:p>
            <a:r>
              <a:rPr kumimoji="1" lang="en-US" altLang="ja-JP" sz="1200" dirty="0">
                <a:solidFill>
                  <a:srgbClr val="5A4397"/>
                </a:solidFill>
              </a:rPr>
              <a:t>★2</a:t>
            </a:r>
          </a:p>
          <a:p>
            <a:endParaRPr kumimoji="1" lang="en-US" altLang="ja-JP" sz="1200" dirty="0">
              <a:solidFill>
                <a:srgbClr val="5A4397"/>
              </a:solidFill>
            </a:endParaRPr>
          </a:p>
          <a:p>
            <a:r>
              <a:rPr kumimoji="1" lang="en-US" altLang="ja-JP" sz="1200" dirty="0">
                <a:solidFill>
                  <a:srgbClr val="5A4397"/>
                </a:solidFill>
              </a:rPr>
              <a:t>★3</a:t>
            </a:r>
          </a:p>
          <a:p>
            <a:endParaRPr kumimoji="1" lang="en-US" altLang="ja-JP" sz="1200" dirty="0">
              <a:solidFill>
                <a:srgbClr val="5A4397"/>
              </a:solidFill>
            </a:endParaRPr>
          </a:p>
          <a:p>
            <a:r>
              <a:rPr kumimoji="1" lang="en-US" altLang="ja-JP" sz="1200" dirty="0">
                <a:solidFill>
                  <a:srgbClr val="5A4397"/>
                </a:solidFill>
              </a:rPr>
              <a:t>★4</a:t>
            </a:r>
          </a:p>
          <a:p>
            <a:endParaRPr kumimoji="1" lang="en-US" altLang="ja-JP" sz="1200" dirty="0">
              <a:solidFill>
                <a:srgbClr val="5A4397"/>
              </a:solidFill>
            </a:endParaRPr>
          </a:p>
          <a:p>
            <a:r>
              <a:rPr kumimoji="1" lang="en-US" altLang="ja-JP" sz="1200" dirty="0">
                <a:solidFill>
                  <a:srgbClr val="5A4397"/>
                </a:solidFill>
              </a:rPr>
              <a:t>★5</a:t>
            </a:r>
          </a:p>
          <a:p>
            <a:endParaRPr kumimoji="1" lang="en-US" altLang="ja-JP" sz="1200" dirty="0">
              <a:solidFill>
                <a:srgbClr val="5A4397"/>
              </a:solidFill>
            </a:endParaRPr>
          </a:p>
          <a:p>
            <a:r>
              <a:rPr kumimoji="1" lang="en-US" altLang="ja-JP" sz="1200" dirty="0">
                <a:solidFill>
                  <a:srgbClr val="5A4397"/>
                </a:solidFill>
              </a:rPr>
              <a:t>★6</a:t>
            </a:r>
          </a:p>
          <a:p>
            <a:endParaRPr kumimoji="1" lang="en-US" altLang="ja-JP" sz="1200" dirty="0">
              <a:solidFill>
                <a:srgbClr val="5A4397"/>
              </a:solidFill>
            </a:endParaRPr>
          </a:p>
          <a:p>
            <a:r>
              <a:rPr kumimoji="1" lang="en-US" altLang="ja-JP" sz="1200" dirty="0">
                <a:solidFill>
                  <a:srgbClr val="5A4397"/>
                </a:solidFill>
              </a:rPr>
              <a:t>★7</a:t>
            </a:r>
            <a:endParaRPr kumimoji="1" lang="ja-JP" altLang="en-US" sz="1200">
              <a:solidFill>
                <a:srgbClr val="5A4397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82D1D74-FC9B-0FF6-D7B3-B72A667D463D}"/>
              </a:ext>
            </a:extLst>
          </p:cNvPr>
          <p:cNvSpPr txBox="1"/>
          <p:nvPr/>
        </p:nvSpPr>
        <p:spPr>
          <a:xfrm>
            <a:off x="2067773" y="2814452"/>
            <a:ext cx="696171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b="1">
                <a:solidFill>
                  <a:srgbClr val="5A4397"/>
                </a:solidFill>
                <a:latin typeface="+mn-ea"/>
              </a:rPr>
              <a:t>がん対策推進 企業アクション 第</a:t>
            </a:r>
            <a:r>
              <a:rPr kumimoji="1" lang="en-US" altLang="ja-JP" sz="1200" b="1" dirty="0">
                <a:solidFill>
                  <a:srgbClr val="5A4397"/>
                </a:solidFill>
                <a:latin typeface="+mn-ea"/>
              </a:rPr>
              <a:t>3</a:t>
            </a:r>
            <a:r>
              <a:rPr kumimoji="1" lang="ja-JP" altLang="en-US" sz="1200" b="1">
                <a:solidFill>
                  <a:srgbClr val="5A4397"/>
                </a:solidFill>
                <a:latin typeface="+mn-ea"/>
              </a:rPr>
              <a:t>版「がん検診のススメ」ご案内</a:t>
            </a:r>
            <a:r>
              <a:rPr kumimoji="1" lang="en-US" altLang="ja-JP" sz="1200" b="1" dirty="0">
                <a:solidFill>
                  <a:srgbClr val="5A4397"/>
                </a:solidFill>
                <a:latin typeface="+mn-ea"/>
              </a:rPr>
              <a:t>-</a:t>
            </a:r>
            <a:r>
              <a:rPr kumimoji="1" lang="ja-JP" altLang="en-US" sz="1200" b="1">
                <a:solidFill>
                  <a:srgbClr val="5A4397"/>
                </a:solidFill>
                <a:latin typeface="+mn-ea"/>
              </a:rPr>
              <a:t>どうしてヒトはがんになるの？</a:t>
            </a:r>
          </a:p>
          <a:p>
            <a:r>
              <a:rPr kumimoji="1" lang="hr-HR" altLang="ja-JP" sz="1200" u="sng" dirty="0" err="1">
                <a:solidFill>
                  <a:schemeClr val="accent1"/>
                </a:solidFill>
                <a:hlinkClick r:id="rId3"/>
              </a:rPr>
              <a:t>https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3"/>
              </a:rPr>
              <a:t>://www.gankenshin50.mhlw.go.jp/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3"/>
              </a:rPr>
              <a:t>susume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3"/>
              </a:rPr>
              <a:t>/2016/contents2.html</a:t>
            </a:r>
            <a:endParaRPr kumimoji="1" lang="hr-HR" altLang="ja-JP" sz="1200" u="sng" dirty="0">
              <a:solidFill>
                <a:schemeClr val="accent1"/>
              </a:solidFill>
            </a:endParaRPr>
          </a:p>
          <a:p>
            <a:r>
              <a:rPr kumimoji="1" lang="ja-JP" altLang="en-US" sz="1200" b="1">
                <a:solidFill>
                  <a:srgbClr val="5A4397"/>
                </a:solidFill>
                <a:latin typeface="+mn-ea"/>
              </a:rPr>
              <a:t>日本対がん協会 </a:t>
            </a:r>
            <a:r>
              <a:rPr kumimoji="1" lang="en-US" altLang="ja-JP" sz="1200" b="1" dirty="0">
                <a:solidFill>
                  <a:srgbClr val="5A4397"/>
                </a:solidFill>
                <a:latin typeface="+mn-ea"/>
              </a:rPr>
              <a:t>5</a:t>
            </a:r>
            <a:r>
              <a:rPr kumimoji="1" lang="ja-JP" altLang="en-US" sz="1200" b="1">
                <a:solidFill>
                  <a:srgbClr val="5A4397"/>
                </a:solidFill>
                <a:latin typeface="+mn-ea"/>
              </a:rPr>
              <a:t>つのがん　</a:t>
            </a:r>
          </a:p>
          <a:p>
            <a:r>
              <a:rPr kumimoji="1" lang="hr-HR" altLang="ja-JP" sz="1200" u="sng" dirty="0" err="1">
                <a:solidFill>
                  <a:schemeClr val="accent1"/>
                </a:solidFill>
                <a:hlinkClick r:id="rId4"/>
              </a:rPr>
              <a:t>https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4"/>
              </a:rPr>
              <a:t>://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4"/>
              </a:rPr>
              <a:t>www.jcancer.jp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4"/>
              </a:rPr>
              <a:t>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4"/>
              </a:rPr>
              <a:t>about_cancer_and_knowledge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4"/>
              </a:rPr>
              <a:t>/5%E3%81%A4%E3%81%AE%E3%81%8C%E3%82%93</a:t>
            </a:r>
            <a:endParaRPr kumimoji="1" lang="hr-HR" altLang="ja-JP" sz="1200" u="sng" dirty="0">
              <a:solidFill>
                <a:schemeClr val="accent1"/>
              </a:solidFill>
            </a:endParaRPr>
          </a:p>
          <a:p>
            <a:r>
              <a:rPr kumimoji="1" lang="ja-JP" altLang="en-US" sz="1200" b="1">
                <a:solidFill>
                  <a:srgbClr val="5A4397"/>
                </a:solidFill>
                <a:latin typeface="+mn-ea"/>
              </a:rPr>
              <a:t>がん情報サービス　最新がん統計　</a:t>
            </a:r>
          </a:p>
          <a:p>
            <a:r>
              <a:rPr kumimoji="1" lang="hr-HR" altLang="ja-JP" sz="1200" u="sng" dirty="0" err="1">
                <a:solidFill>
                  <a:schemeClr val="accent1"/>
                </a:solidFill>
                <a:hlinkClick r:id="rId5"/>
              </a:rPr>
              <a:t>https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5"/>
              </a:rPr>
              <a:t>://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5"/>
              </a:rPr>
              <a:t>ganjoho.jp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5"/>
              </a:rPr>
              <a:t>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5"/>
              </a:rPr>
              <a:t>reg_stat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5"/>
              </a:rPr>
              <a:t>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5"/>
              </a:rPr>
              <a:t>statistics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5"/>
              </a:rPr>
              <a:t>/stat/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5"/>
              </a:rPr>
              <a:t>summary.html</a:t>
            </a:r>
            <a:endParaRPr kumimoji="1" lang="hr-HR" altLang="ja-JP" sz="1200" u="sng" dirty="0">
              <a:solidFill>
                <a:schemeClr val="accent1"/>
              </a:solidFill>
            </a:endParaRPr>
          </a:p>
          <a:p>
            <a:r>
              <a:rPr kumimoji="1" lang="ja-JP" altLang="en-US" sz="1200" b="1">
                <a:solidFill>
                  <a:srgbClr val="5A4397"/>
                </a:solidFill>
                <a:latin typeface="+mn-ea"/>
              </a:rPr>
              <a:t>がん情報サービス　がんの発生要因</a:t>
            </a:r>
          </a:p>
          <a:p>
            <a:r>
              <a:rPr kumimoji="1" lang="hr-HR" altLang="ja-JP" sz="1200" u="sng" dirty="0" err="1">
                <a:solidFill>
                  <a:schemeClr val="accent1"/>
                </a:solidFill>
                <a:hlinkClick r:id="rId6"/>
              </a:rPr>
              <a:t>https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6"/>
              </a:rPr>
              <a:t>://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6"/>
              </a:rPr>
              <a:t>ganjoho.jp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6"/>
              </a:rPr>
              <a:t>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6"/>
              </a:rPr>
              <a:t>public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6"/>
              </a:rPr>
              <a:t>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6"/>
              </a:rPr>
              <a:t>pre_scr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6"/>
              </a:rPr>
              <a:t>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6"/>
              </a:rPr>
              <a:t>cause_prevention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6"/>
              </a:rPr>
              <a:t>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6"/>
              </a:rPr>
              <a:t>factor.html</a:t>
            </a:r>
            <a:endParaRPr kumimoji="1" lang="hr-HR" altLang="ja-JP" sz="1200" u="sng" dirty="0">
              <a:solidFill>
                <a:schemeClr val="accent1"/>
              </a:solidFill>
            </a:endParaRPr>
          </a:p>
          <a:p>
            <a:r>
              <a:rPr kumimoji="1" lang="ja-JP" altLang="en-US" sz="1200" b="1">
                <a:solidFill>
                  <a:srgbClr val="5A4397"/>
                </a:solidFill>
                <a:latin typeface="+mn-ea"/>
              </a:rPr>
              <a:t>厚生労働省　早期発見・早期治療につなげるために 正しく知ろう！がん検診　</a:t>
            </a:r>
          </a:p>
          <a:p>
            <a:r>
              <a:rPr kumimoji="1" lang="hr-HR" altLang="ja-JP" sz="1200" u="sng" dirty="0" err="1">
                <a:solidFill>
                  <a:schemeClr val="accent1"/>
                </a:solidFill>
                <a:hlinkClick r:id="rId7"/>
              </a:rPr>
              <a:t>https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7"/>
              </a:rPr>
              <a:t>://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7"/>
              </a:rPr>
              <a:t>www.mhlw.go.jp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7"/>
              </a:rPr>
              <a:t>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7"/>
              </a:rPr>
              <a:t>stf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7"/>
              </a:rPr>
              <a:t>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7"/>
              </a:rPr>
              <a:t>houdou_kouhou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7"/>
              </a:rPr>
              <a:t>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7"/>
              </a:rPr>
              <a:t>kouhou_shuppan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7"/>
              </a:rPr>
              <a:t>/magazine/202301_00001.html</a:t>
            </a:r>
            <a:endParaRPr kumimoji="1" lang="hr-HR" altLang="ja-JP" sz="1200" u="sng" dirty="0">
              <a:solidFill>
                <a:schemeClr val="accent1"/>
              </a:solidFill>
            </a:endParaRPr>
          </a:p>
          <a:p>
            <a:r>
              <a:rPr kumimoji="1" lang="ja-JP" altLang="en-US" sz="1200" b="1">
                <a:solidFill>
                  <a:srgbClr val="5A4397"/>
                </a:solidFill>
                <a:latin typeface="+mn-ea"/>
              </a:rPr>
              <a:t>がん対策推進 企業アクション がん検診のススメ</a:t>
            </a:r>
            <a:r>
              <a:rPr kumimoji="1" lang="en-US" altLang="ja-JP" sz="1200" b="1" dirty="0">
                <a:solidFill>
                  <a:srgbClr val="5A4397"/>
                </a:solidFill>
                <a:latin typeface="+mn-ea"/>
              </a:rPr>
              <a:t>-</a:t>
            </a:r>
            <a:r>
              <a:rPr kumimoji="1" lang="ja-JP" altLang="en-US" sz="1200" b="1">
                <a:solidFill>
                  <a:srgbClr val="5A4397"/>
                </a:solidFill>
                <a:latin typeface="+mn-ea"/>
              </a:rPr>
              <a:t>早期がんを発見出来る時間</a:t>
            </a:r>
          </a:p>
          <a:p>
            <a:r>
              <a:rPr kumimoji="1" lang="hr-HR" altLang="ja-JP" sz="1200" u="sng" dirty="0" err="1">
                <a:solidFill>
                  <a:schemeClr val="accent1"/>
                </a:solidFill>
                <a:hlinkClick r:id="rId8"/>
              </a:rPr>
              <a:t>https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8"/>
              </a:rPr>
              <a:t>://www.gankenshin50.mhlw.go.jp/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8"/>
              </a:rPr>
              <a:t>susume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8"/>
              </a:rPr>
              <a:t>/2009/contents3.html</a:t>
            </a:r>
            <a:endParaRPr kumimoji="1" lang="hr-HR" altLang="ja-JP" sz="1200" u="sng" dirty="0">
              <a:solidFill>
                <a:schemeClr val="accent1"/>
              </a:solidFill>
            </a:endParaRPr>
          </a:p>
          <a:p>
            <a:r>
              <a:rPr kumimoji="1" lang="ja-JP" altLang="en-US" sz="1200" b="1">
                <a:solidFill>
                  <a:srgbClr val="5A4397"/>
                </a:solidFill>
                <a:latin typeface="+mn-ea"/>
              </a:rPr>
              <a:t>厚生労働省　がん検診　</a:t>
            </a:r>
          </a:p>
          <a:p>
            <a:r>
              <a:rPr kumimoji="1" lang="hr-HR" altLang="ja-JP" sz="1200" u="sng" dirty="0" err="1">
                <a:solidFill>
                  <a:schemeClr val="accent1"/>
                </a:solidFill>
                <a:hlinkClick r:id="rId9"/>
              </a:rPr>
              <a:t>https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9"/>
              </a:rPr>
              <a:t>://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9"/>
              </a:rPr>
              <a:t>www.mhlw.go.jp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9"/>
              </a:rPr>
              <a:t>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9"/>
              </a:rPr>
              <a:t>stf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9"/>
              </a:rPr>
              <a:t>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9"/>
              </a:rPr>
              <a:t>seisakunitsuite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9"/>
              </a:rPr>
              <a:t>/</a:t>
            </a:r>
            <a:r>
              <a:rPr kumimoji="1" lang="hr-HR" altLang="ja-JP" sz="1200" u="sng" dirty="0" err="1">
                <a:solidFill>
                  <a:schemeClr val="accent1"/>
                </a:solidFill>
                <a:hlinkClick r:id="rId9"/>
              </a:rPr>
              <a:t>bunya</a:t>
            </a:r>
            <a:r>
              <a:rPr kumimoji="1" lang="hr-HR" altLang="ja-JP" sz="1200" u="sng" dirty="0">
                <a:solidFill>
                  <a:schemeClr val="accent1"/>
                </a:solidFill>
                <a:hlinkClick r:id="rId9"/>
              </a:rPr>
              <a:t>/0000059490.html</a:t>
            </a:r>
            <a:endParaRPr kumimoji="1" lang="ja-JP" altLang="en-US" sz="1200" u="sng">
              <a:solidFill>
                <a:schemeClr val="accent1"/>
              </a:solidFill>
            </a:endParaRPr>
          </a:p>
          <a:p>
            <a:endParaRPr kumimoji="1" lang="ja-JP" altLang="en-US" sz="1200">
              <a:solidFill>
                <a:srgbClr val="5A439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57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E4167F8-B71E-D4A8-FD8A-57CCEBC16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75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F105EF7-6138-9214-683A-B073CA5DB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2728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C750697-7C80-6DAE-A366-EA3674A0B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43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C0908CF-286B-C73B-EC0A-C2113EA29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830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BC69ACE-739A-2C8E-84B9-F85CB294DE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732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C7A69B8-7F35-D8BB-6C75-5CC850E986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092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B3AB104-A906-34EB-17B5-C0B3C5AD4E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166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CF750FA-799F-FEB8-8CC0-426AEC304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617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0458A02-D31B-C695-AB1F-4A99B8E054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758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C37E4AA-F9E0-60A4-6481-E8AD686366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696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B673934-507C-6529-10AA-0D2E62003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86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</TotalTime>
  <Words>239</Words>
  <Application>Microsoft Macintosh PowerPoint</Application>
  <PresentationFormat>ユーザー設定</PresentationFormat>
  <Paragraphs>27</Paragraphs>
  <Slides>18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Rena Hirose</dc:creator>
  <cp:lastModifiedBy>Rena Hirose</cp:lastModifiedBy>
  <cp:revision>5</cp:revision>
  <dcterms:created xsi:type="dcterms:W3CDTF">2026-02-02T10:59:22Z</dcterms:created>
  <dcterms:modified xsi:type="dcterms:W3CDTF">2026-02-02T14:27:56Z</dcterms:modified>
</cp:coreProperties>
</file>